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CAD4868-793C-452A-9762-DBB9FDC58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EE87591-351E-48FF-A3BB-55C8E6885F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3A0A5-0FBB-4040-B99C-A5541EDCB60C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16EF127-1BEF-4080-BFE8-428EB89198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C97DF5-B3B5-4194-9960-246E97156A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21185-00C5-458C-8D9D-011123E916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329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78AB5-813E-40BC-ACFC-B3B59F669BE9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D5C9A-222D-4C76-8C8D-9791DFC99D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531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257C5-E573-4643-A004-5A641D095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2D57CA-B817-448F-94FB-2BD68E4FA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8623A3-F537-478B-AD0D-B1AB893D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0269-447B-44EE-A579-B7F8287C56B8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ABD4C6-D7D5-4897-811B-DDBDF99E5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75AE79-D408-4A0E-A64B-84A1FE52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65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4F8F3-B8F2-4363-9454-52E3351B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EB3F55F-CD0F-45BD-A405-4483497A2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3E94BF-86C8-4C22-9CB4-98345684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D7A6-63BC-4D61-AAC4-9E7313EC7795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096A2A-942B-421C-B41C-B594FB96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E54404-D8BC-4B12-BEC3-5D3767A3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34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1D24866-F9E7-49B2-A887-150886674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3B2F43-73FD-4A65-BB43-BACB5E864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E1895E-F655-43C6-8E97-7F2E554D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AFAB0-07A9-4C38-9EFB-E8FC7E45D72E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5BBE2-F78D-47B4-9030-95CC3C1B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ECAE9A-A7B8-4FFB-86C5-ADF384A2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18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7EA2B-AC5C-40A6-B94A-593AD994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846055-69C7-4FD6-BDA5-7BD1754A7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39DCF-8137-46BE-8B67-F0A4E9DBA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BA81-0E44-489C-BE67-19844CC01076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B9F978-CD54-466C-8E22-1E500D69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CAD1AA-B5FD-4C5E-B8F8-8C7FB71F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99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3A31DC-5065-4093-82A9-D16AA46F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DE4288-085C-4D75-A4F5-5A684242B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7EB52A7-F2CA-4801-B5C9-BA88A6D9D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333-0788-45CD-9E46-461ED3BFB2CA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B28222F-2696-48B9-A0A2-D15917B74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FDCFAA-CAE9-413D-92ED-34B81749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65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D66F7-A67A-49D6-B90C-8DF8F3E2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B9162B-774F-4842-A65A-F111279B2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028B36-8E70-477C-BEEB-78E7DA74D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F74D9F-91A8-4EB0-B515-E4007E8E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B2CE-F6F6-4BF5-A57F-5141D9726AA6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4AC30D-FED2-487B-9F34-6F035C96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793DA9-C41D-45CE-A9DE-A5DA5514C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87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69394-659E-4908-94D3-CC825C5A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D463AE-A3CC-4E1E-92BB-BD7A41A4C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E5763B-D264-41B6-9B50-95A207A32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E87F9A-A850-409D-905B-2B850705B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69B679-3F4D-4650-ACF4-B16822EB0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8092FE7-0A03-4C1C-83B1-66F50BF0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165A7-FB54-4409-AE05-4F52277EA86D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576A39C-C797-4929-BF9E-A0FBF34B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3C13D50-DE36-4DA0-B7D7-BC9C573C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06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91480D-6EAB-435C-9657-8EB37446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3F63B82-BB99-4724-A3A5-77D26024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68A9B-1810-46D6-8C2C-6B3F3762C949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405DEF7-E3E1-404B-A066-A52DD722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E40044-8E4F-426F-B209-B23375FF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74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204286C-DF7D-4D8B-B425-3C29F424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AD34-620E-4314-A2D5-93C0C7B0B28F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B6004FD-51F4-4BF5-869B-7C7F76BF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B74DB8-8B9B-47E8-9261-1EBC9940C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447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57728-57DB-4489-B5A4-FD7D2CBA5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305FD0-D83A-4E8D-B6E7-1CD959FDC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0333AC-8365-45B7-80BF-D815D6896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210623-AD51-4B34-87C3-475BC1BC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B0EB-7E9B-4258-89F8-7D6A1D7A43A0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B107A7-3EC9-40DA-99E1-AB12319F6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E8198B-BFAA-4531-AD36-7D9016ABB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27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D3D3E-AD5F-41D1-95AB-37541E93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11517C2-6756-461F-9538-C2A9AF927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785022-49F8-4750-9A3B-5CAC527D2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B3CCBD-6216-41F2-8FB1-688570C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ABFB-D9C1-40F5-BEE6-6F60D11CF793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FF2C9E-75FD-466F-B08C-2CE4E393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28A35C-6E49-42E0-B2F9-2C73C741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22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ED1688-7FEF-4D1D-A475-9C2F5901C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79F898-3585-42CE-A5D9-CC86D1ADD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728937-1B37-4FB5-8C42-72A1214A3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D3C3F-B08A-4FAC-86B2-FC5B5765E91A}" type="datetime1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792BFD-7C4D-4688-B2DC-28933967D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A31C4B-04DF-417D-B919-D2BD4820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61A3A-8E77-415D-9C65-0F4191EB3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68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565FA-3DF4-42A1-9604-E08B65872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3/27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可解釋性報告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18F802-DFB6-4C99-AD37-D942E31960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1F79CB-E6D0-4458-8786-485D470A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82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4431883"/>
            <a:ext cx="1505454" cy="149923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5181501"/>
            <a:ext cx="1250749" cy="124558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584" y="1638320"/>
            <a:ext cx="1405031" cy="139922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359" y="98048"/>
            <a:ext cx="2391916" cy="82883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3429000"/>
            <a:ext cx="1250749" cy="124558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107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396584" y="3037548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RM-FM0_RGB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106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433034" y="6452175"/>
            <a:ext cx="133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053" y="2654764"/>
            <a:ext cx="2836048" cy="994079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346732" y="3744015"/>
            <a:ext cx="71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828" y="4176078"/>
            <a:ext cx="2138726" cy="2010843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587882" y="6144398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03834" y="3987182"/>
            <a:ext cx="596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346732" y="6273196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7214" y="185080"/>
            <a:ext cx="1503719" cy="141380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009861" y="1713967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1207241"/>
            <a:ext cx="1554994" cy="1548568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09477" y="2891688"/>
            <a:ext cx="163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289093" y="6033035"/>
            <a:ext cx="161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261676" y="1656100"/>
            <a:ext cx="140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56E5FB-05C1-4008-B159-CB9BEA7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275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4431883"/>
            <a:ext cx="1505453" cy="149923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5181501"/>
            <a:ext cx="1250749" cy="124558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584" y="1638320"/>
            <a:ext cx="1405030" cy="139922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360" y="98048"/>
            <a:ext cx="2391913" cy="82883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3429000"/>
            <a:ext cx="1250749" cy="124558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107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396584" y="3037548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RM-FM0_RGB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106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433034" y="6452175"/>
            <a:ext cx="133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053" y="2654764"/>
            <a:ext cx="2836048" cy="994078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346732" y="3744015"/>
            <a:ext cx="71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828" y="4176078"/>
            <a:ext cx="2138725" cy="2010843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587882" y="6144398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03834" y="3987182"/>
            <a:ext cx="596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346732" y="6273196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7214" y="185080"/>
            <a:ext cx="1503719" cy="1413805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009861" y="1713967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1207241"/>
            <a:ext cx="1554993" cy="1548568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09477" y="2891688"/>
            <a:ext cx="163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289093" y="6033035"/>
            <a:ext cx="161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261676" y="1656100"/>
            <a:ext cx="140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56E5FB-05C1-4008-B159-CB9BEA7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242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4431883"/>
            <a:ext cx="1505453" cy="14992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5181501"/>
            <a:ext cx="1250748" cy="124558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584" y="1638320"/>
            <a:ext cx="1405030" cy="139922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360" y="98048"/>
            <a:ext cx="2391913" cy="82882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3429000"/>
            <a:ext cx="1250748" cy="124558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107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396584" y="3037548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RM-FM0_RGB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106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433034" y="6452175"/>
            <a:ext cx="133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054" y="2654764"/>
            <a:ext cx="2836046" cy="994078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346732" y="3744015"/>
            <a:ext cx="71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828" y="4176078"/>
            <a:ext cx="2138725" cy="2010842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587882" y="6144398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03834" y="3987182"/>
            <a:ext cx="596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346732" y="6273196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7214" y="185080"/>
            <a:ext cx="1503718" cy="1413805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009861" y="1713967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1207241"/>
            <a:ext cx="1554993" cy="1548567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09477" y="2891688"/>
            <a:ext cx="163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289093" y="6033035"/>
            <a:ext cx="161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261676" y="1656100"/>
            <a:ext cx="140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56E5FB-05C1-4008-B159-CB9BEA7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9411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DE0333A-3978-4C5D-96AA-B144F574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 推論成果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5E52748-B5E0-4275-92EE-C8C5AABC1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045076-6039-4B56-83A3-03AD0E22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60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EFF404-8C86-4B58-90FB-B595DEF1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58"/>
            <a:ext cx="2661745" cy="87719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推論方法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A67F51-10AF-446F-892D-90627DF1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7F0A107-1291-4E55-8B7C-B4DC269AF25B}"/>
              </a:ext>
            </a:extLst>
          </p:cNvPr>
          <p:cNvSpPr txBox="1"/>
          <p:nvPr/>
        </p:nvSpPr>
        <p:spPr>
          <a:xfrm>
            <a:off x="1397876" y="1072055"/>
            <a:ext cx="87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RM-CI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F9428D4-4095-4EC7-B1BC-05CBDB5B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30" y="1482541"/>
            <a:ext cx="1657350" cy="16573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BC5DC84-DDCC-4697-8A16-D0A32BC7E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30" y="4699000"/>
            <a:ext cx="1657350" cy="16573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245F0D-3A78-4F81-AFC8-D0344ADE1442}"/>
              </a:ext>
            </a:extLst>
          </p:cNvPr>
          <p:cNvSpPr txBox="1"/>
          <p:nvPr/>
        </p:nvSpPr>
        <p:spPr>
          <a:xfrm>
            <a:off x="838200" y="6432650"/>
            <a:ext cx="208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Origin-Image-split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120126F-9A88-4175-90BB-A0F4371BCE9F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1833005" y="3139891"/>
            <a:ext cx="0" cy="1559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37C2BB2-A607-408C-8E24-0C9513B9CEF6}"/>
              </a:ext>
            </a:extLst>
          </p:cNvPr>
          <p:cNvSpPr txBox="1"/>
          <p:nvPr/>
        </p:nvSpPr>
        <p:spPr>
          <a:xfrm>
            <a:off x="1833004" y="3596279"/>
            <a:ext cx="1788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相似度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計算歐氏距離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2200C03-4CB2-459D-8334-2A928A582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338" y="2952539"/>
            <a:ext cx="2368686" cy="193381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BEC585E-CE73-4D64-82F6-D2EBC204F7F2}"/>
              </a:ext>
            </a:extLst>
          </p:cNvPr>
          <p:cNvSpPr/>
          <p:nvPr/>
        </p:nvSpPr>
        <p:spPr>
          <a:xfrm>
            <a:off x="1004330" y="5524237"/>
            <a:ext cx="828671" cy="832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0A98F99-3AAB-4492-A1B3-23EAF67C4730}"/>
              </a:ext>
            </a:extLst>
          </p:cNvPr>
          <p:cNvCxnSpPr>
            <a:cxnSpLocks/>
            <a:stCxn id="17" idx="3"/>
            <a:endCxn id="30" idx="1"/>
          </p:cNvCxnSpPr>
          <p:nvPr/>
        </p:nvCxnSpPr>
        <p:spPr>
          <a:xfrm flipV="1">
            <a:off x="1833001" y="4607657"/>
            <a:ext cx="5745694" cy="1332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D0A5D83-34F9-4E8A-89D6-D4DBBE4D4524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418666" y="4508357"/>
            <a:ext cx="2620282" cy="1015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>
            <a:extLst>
              <a:ext uri="{FF2B5EF4-FFF2-40B4-BE49-F238E27FC236}">
                <a16:creationId xmlns:a16="http://schemas.microsoft.com/office/drawing/2014/main" id="{137907F5-0FE3-425F-8496-D1F2D99B4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695" y="3862791"/>
            <a:ext cx="1500554" cy="1489732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35A0036E-8B72-4904-9E45-FCC0D092BDDD}"/>
              </a:ext>
            </a:extLst>
          </p:cNvPr>
          <p:cNvSpPr txBox="1"/>
          <p:nvPr/>
        </p:nvSpPr>
        <p:spPr>
          <a:xfrm>
            <a:off x="7110046" y="3139891"/>
            <a:ext cx="2437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CI Block</a:t>
            </a:r>
          </a:p>
          <a:p>
            <a:pPr algn="ctr"/>
            <a:r>
              <a:rPr lang="zh-TW" altLang="en-US" dirty="0"/>
              <a:t>對應的原始</a:t>
            </a:r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7C4F56-48D3-4D72-9EBD-39EBF017F602}"/>
              </a:ext>
            </a:extLst>
          </p:cNvPr>
          <p:cNvSpPr txBox="1"/>
          <p:nvPr/>
        </p:nvSpPr>
        <p:spPr>
          <a:xfrm>
            <a:off x="10194918" y="4284491"/>
            <a:ext cx="1424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推論類別</a:t>
            </a:r>
            <a:r>
              <a:rPr lang="en-US" altLang="zh-TW" dirty="0"/>
              <a:t>:</a:t>
            </a:r>
          </a:p>
          <a:p>
            <a:pPr algn="ctr"/>
            <a:r>
              <a:rPr lang="en-US" altLang="zh-TW" dirty="0" err="1"/>
              <a:t>circle_blue</a:t>
            </a:r>
            <a:endParaRPr lang="en-US" altLang="zh-TW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49AD2B5-E88E-4512-9900-126C31A975BE}"/>
              </a:ext>
            </a:extLst>
          </p:cNvPr>
          <p:cNvCxnSpPr>
            <a:cxnSpLocks/>
            <a:stCxn id="30" idx="3"/>
            <a:endCxn id="42" idx="1"/>
          </p:cNvCxnSpPr>
          <p:nvPr/>
        </p:nvCxnSpPr>
        <p:spPr>
          <a:xfrm>
            <a:off x="9079249" y="4607657"/>
            <a:ext cx="111566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圖片 49">
            <a:extLst>
              <a:ext uri="{FF2B5EF4-FFF2-40B4-BE49-F238E27FC236}">
                <a16:creationId xmlns:a16="http://schemas.microsoft.com/office/drawing/2014/main" id="{E597A3B3-4667-48EF-96F6-9F43CEB0B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150" y="5446114"/>
            <a:ext cx="1286221" cy="128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2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E0526-EA40-4722-8694-5E832868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279"/>
          </a:xfrm>
        </p:spPr>
        <p:txBody>
          <a:bodyPr/>
          <a:lstStyle/>
          <a:p>
            <a:r>
              <a:rPr lang="zh-TW" altLang="en-US" dirty="0"/>
              <a:t>推論成果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DE0E58-AF00-46FC-A56D-EF085BC9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E163AC-6789-48DD-ACB1-3A5A7FC67D7F}"/>
              </a:ext>
            </a:extLst>
          </p:cNvPr>
          <p:cNvSpPr txBox="1"/>
          <p:nvPr/>
        </p:nvSpPr>
        <p:spPr>
          <a:xfrm>
            <a:off x="971154" y="2043210"/>
            <a:ext cx="609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只採用</a:t>
            </a:r>
            <a:r>
              <a:rPr lang="en-US" altLang="zh-TW" dirty="0" err="1"/>
              <a:t>Gray_conv</a:t>
            </a:r>
            <a:r>
              <a:rPr lang="zh-TW" altLang="en-US" dirty="0"/>
              <a:t>的推論類別 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accuracy: 13.44%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7DC6FBF-47EE-4B28-8FBA-5FC6F0AADF1C}"/>
              </a:ext>
            </a:extLst>
          </p:cNvPr>
          <p:cNvSpPr txBox="1"/>
          <p:nvPr/>
        </p:nvSpPr>
        <p:spPr>
          <a:xfrm>
            <a:off x="971155" y="1314425"/>
            <a:ext cx="229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Test 900 </a:t>
            </a:r>
            <a:r>
              <a:rPr lang="zh-TW" altLang="en-US" dirty="0"/>
              <a:t>張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F6BAAD-9322-4580-BEB2-A5382002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54" y="1252362"/>
            <a:ext cx="2640560" cy="23203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883412E-15A8-46CD-943B-96D97C0FDFF7}"/>
              </a:ext>
            </a:extLst>
          </p:cNvPr>
          <p:cNvSpPr txBox="1"/>
          <p:nvPr/>
        </p:nvSpPr>
        <p:spPr>
          <a:xfrm>
            <a:off x="971154" y="3967655"/>
            <a:ext cx="609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只採用</a:t>
            </a:r>
            <a:r>
              <a:rPr lang="en-US" altLang="zh-TW" dirty="0"/>
              <a:t>Conv1</a:t>
            </a:r>
            <a:r>
              <a:rPr lang="zh-TW" altLang="en-US" dirty="0"/>
              <a:t>的推論類別 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accuracy: 36.78%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8BCE10-6BAB-464B-9C8D-BB64B0EB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75" y="3851808"/>
            <a:ext cx="2882856" cy="250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E0526-EA40-4722-8694-5E832868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06" y="365125"/>
            <a:ext cx="10515600" cy="858279"/>
          </a:xfrm>
        </p:spPr>
        <p:txBody>
          <a:bodyPr/>
          <a:lstStyle/>
          <a:p>
            <a:r>
              <a:rPr lang="zh-TW" altLang="en-US" dirty="0"/>
              <a:t>推論成果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DE0E58-AF00-46FC-A56D-EF085BC9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E163AC-6789-48DD-ACB1-3A5A7FC67D7F}"/>
              </a:ext>
            </a:extLst>
          </p:cNvPr>
          <p:cNvSpPr txBox="1"/>
          <p:nvPr/>
        </p:nvSpPr>
        <p:spPr>
          <a:xfrm>
            <a:off x="971155" y="1941374"/>
            <a:ext cx="10382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採用每個</a:t>
            </a:r>
            <a:r>
              <a:rPr lang="en-US" altLang="zh-TW" dirty="0"/>
              <a:t>layer</a:t>
            </a:r>
            <a:r>
              <a:rPr lang="zh-TW" altLang="en-US" dirty="0"/>
              <a:t>依推論類別進行投票</a:t>
            </a:r>
            <a:endParaRPr lang="en-US" altLang="zh-TW" dirty="0"/>
          </a:p>
          <a:p>
            <a:r>
              <a:rPr lang="zh-TW" altLang="en-US" dirty="0"/>
              <a:t>如果票數相同，則以</a:t>
            </a:r>
            <a:r>
              <a:rPr lang="en-US" altLang="zh-TW" dirty="0"/>
              <a:t>Conv2</a:t>
            </a:r>
            <a:r>
              <a:rPr lang="zh-TW" altLang="en-US" dirty="0"/>
              <a:t>的推測類別為預測推論類別</a:t>
            </a:r>
            <a:endParaRPr lang="en-US" altLang="zh-TW" dirty="0"/>
          </a:p>
          <a:p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accuracy: 43.56%, color accuracy: </a:t>
            </a:r>
            <a:r>
              <a:rPr lang="en-US" altLang="zh-TW" b="0" i="0" dirty="0">
                <a:effectLst/>
                <a:latin typeface="Consolas" panose="020B0609020204030204" pitchFamily="49" charset="0"/>
              </a:rPr>
              <a:t>82.56%, shape accuracy:52.23%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7DC6FBF-47EE-4B28-8FBA-5FC6F0AADF1C}"/>
              </a:ext>
            </a:extLst>
          </p:cNvPr>
          <p:cNvSpPr txBox="1"/>
          <p:nvPr/>
        </p:nvSpPr>
        <p:spPr>
          <a:xfrm>
            <a:off x="971155" y="1314425"/>
            <a:ext cx="229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Test 900 </a:t>
            </a:r>
            <a:r>
              <a:rPr lang="zh-TW" altLang="en-US" dirty="0"/>
              <a:t>張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BC6C79A-9082-4C32-8856-7AA60318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00" y="3189973"/>
            <a:ext cx="3858702" cy="335232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4C5E514-5EC8-4263-96CA-C8E02BC87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17" y="3189973"/>
            <a:ext cx="3371521" cy="288271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92709CE-D5F7-4FF7-B927-9FE8F781A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252" y="3189972"/>
            <a:ext cx="3373134" cy="28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6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F7F910-287F-492A-9E9F-36E9250F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4136"/>
          </a:xfrm>
        </p:spPr>
        <p:txBody>
          <a:bodyPr/>
          <a:lstStyle/>
          <a:p>
            <a:r>
              <a:rPr lang="zh-TW" altLang="en-US" dirty="0"/>
              <a:t>現有問題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FC60FB-F754-491E-96A6-90D97484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5201E2-6502-43DA-8C6B-4D72E91A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73" y="4531498"/>
            <a:ext cx="1657350" cy="16573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C66293A-8E93-4CCE-A999-63C361BDB765}"/>
              </a:ext>
            </a:extLst>
          </p:cNvPr>
          <p:cNvSpPr txBox="1"/>
          <p:nvPr/>
        </p:nvSpPr>
        <p:spPr>
          <a:xfrm>
            <a:off x="958018" y="6352143"/>
            <a:ext cx="208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Origin-Image-split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932B5D-2BB8-4F73-AA80-31B866D3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73" y="1416458"/>
            <a:ext cx="1657350" cy="16573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B76052C-F14F-48CA-9F95-E1916BA4A36F}"/>
              </a:ext>
            </a:extLst>
          </p:cNvPr>
          <p:cNvSpPr txBox="1"/>
          <p:nvPr/>
        </p:nvSpPr>
        <p:spPr>
          <a:xfrm>
            <a:off x="1509219" y="1076244"/>
            <a:ext cx="87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RM-CI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6AAF2D-8116-4E48-B22A-E3D2D9C87EE0}"/>
              </a:ext>
            </a:extLst>
          </p:cNvPr>
          <p:cNvSpPr/>
          <p:nvPr/>
        </p:nvSpPr>
        <p:spPr>
          <a:xfrm>
            <a:off x="1944348" y="5356735"/>
            <a:ext cx="828671" cy="8321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5C629C-2202-452B-9492-F22F5CD21B30}"/>
              </a:ext>
            </a:extLst>
          </p:cNvPr>
          <p:cNvSpPr/>
          <p:nvPr/>
        </p:nvSpPr>
        <p:spPr>
          <a:xfrm>
            <a:off x="1917410" y="2241694"/>
            <a:ext cx="828671" cy="8321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05E834E-8900-458E-8CC7-41148B9E6503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944348" y="3073808"/>
            <a:ext cx="0" cy="145769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762E6B-66A1-4A60-9B79-D3C90F7FB33C}"/>
              </a:ext>
            </a:extLst>
          </p:cNvPr>
          <p:cNvSpPr txBox="1"/>
          <p:nvPr/>
        </p:nvSpPr>
        <p:spPr>
          <a:xfrm>
            <a:off x="2151205" y="3429000"/>
            <a:ext cx="1788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相似度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計算歐氏距離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2C77CF9-A06B-4996-B947-81C0D6ED3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839" y="2438536"/>
            <a:ext cx="2850620" cy="232726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1BC4FB9-0A8E-42F7-B4C3-9E86E4093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989" y="3869478"/>
            <a:ext cx="1669390" cy="165735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4DACDA5-7481-444F-8A29-6DAE01DB7F9D}"/>
              </a:ext>
            </a:extLst>
          </p:cNvPr>
          <p:cNvSpPr txBox="1"/>
          <p:nvPr/>
        </p:nvSpPr>
        <p:spPr>
          <a:xfrm>
            <a:off x="7110046" y="3139891"/>
            <a:ext cx="2437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CI Block</a:t>
            </a:r>
          </a:p>
          <a:p>
            <a:pPr algn="ctr"/>
            <a:r>
              <a:rPr lang="zh-TW" altLang="en-US" dirty="0"/>
              <a:t>對應的原始</a:t>
            </a:r>
            <a:r>
              <a:rPr lang="en-US" altLang="zh-TW" dirty="0"/>
              <a:t>Image</a:t>
            </a:r>
            <a:endParaRPr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1E86639-D58A-4B77-97FB-9A320E857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318" y="5566482"/>
            <a:ext cx="1244732" cy="124473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D4E3088-C125-4294-A1F7-6BBE695F6B8C}"/>
              </a:ext>
            </a:extLst>
          </p:cNvPr>
          <p:cNvSpPr/>
          <p:nvPr/>
        </p:nvSpPr>
        <p:spPr>
          <a:xfrm>
            <a:off x="1115673" y="4549570"/>
            <a:ext cx="828671" cy="832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7951456-6463-49E3-B24D-97944D84A888}"/>
              </a:ext>
            </a:extLst>
          </p:cNvPr>
          <p:cNvSpPr/>
          <p:nvPr/>
        </p:nvSpPr>
        <p:spPr>
          <a:xfrm>
            <a:off x="1088739" y="1429062"/>
            <a:ext cx="828671" cy="832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DC0D814-AF24-4795-80D8-D22CA9D8658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917410" y="2004498"/>
            <a:ext cx="5640579" cy="26936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D207A4C-A7F6-484D-AF4F-105F0799F5A6}"/>
              </a:ext>
            </a:extLst>
          </p:cNvPr>
          <p:cNvSpPr txBox="1"/>
          <p:nvPr/>
        </p:nvSpPr>
        <p:spPr>
          <a:xfrm>
            <a:off x="10510228" y="4226404"/>
            <a:ext cx="1424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推論類別</a:t>
            </a:r>
            <a:r>
              <a:rPr lang="en-US" altLang="zh-TW" dirty="0"/>
              <a:t>:</a:t>
            </a:r>
          </a:p>
          <a:p>
            <a:pPr algn="ctr"/>
            <a:r>
              <a:rPr lang="en-US" altLang="zh-TW" dirty="0" err="1"/>
              <a:t>triangle_red</a:t>
            </a:r>
            <a:endParaRPr lang="en-US" altLang="zh-TW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9D2D5DF-E008-4A6A-97A0-40FD75700D5B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 flipV="1">
            <a:off x="9227379" y="4549570"/>
            <a:ext cx="1282849" cy="1485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31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7244154-AB08-4A29-8FD4-8BB2F5F1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TW" sz="4400" dirty="0"/>
              <a:t>1.</a:t>
            </a:r>
            <a:r>
              <a:rPr lang="zh-TW" altLang="en-US" sz="4400" dirty="0"/>
              <a:t> 不同類別圖片產生的可解釋性圖片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2F13FE-E447-4B3E-8519-78F0C02FD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E3E4B4-847A-43F0-8203-A84EEFE1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1A3A-8E77-415D-9C65-0F4191EB337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24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5092B07-12DE-45E4-8F8C-30DFAC823BC1}"/>
              </a:ext>
            </a:extLst>
          </p:cNvPr>
          <p:cNvSpPr txBox="1"/>
          <p:nvPr/>
        </p:nvSpPr>
        <p:spPr>
          <a:xfrm>
            <a:off x="1079867" y="3321804"/>
            <a:ext cx="1103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FM0_RGB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BDDEC5-B5AE-404F-A59B-59CB3BC9B28B}"/>
              </a:ext>
            </a:extLst>
          </p:cNvPr>
          <p:cNvSpPr txBox="1"/>
          <p:nvPr/>
        </p:nvSpPr>
        <p:spPr>
          <a:xfrm>
            <a:off x="4123334" y="3318554"/>
            <a:ext cx="96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CI0_RGB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8F69F2-C92A-4001-93AB-DBEA90FDB3F9}"/>
              </a:ext>
            </a:extLst>
          </p:cNvPr>
          <p:cNvSpPr txBox="1"/>
          <p:nvPr/>
        </p:nvSpPr>
        <p:spPr>
          <a:xfrm>
            <a:off x="1121425" y="6255527"/>
            <a:ext cx="1138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FM0_GRAY</a:t>
            </a:r>
            <a:endParaRPr lang="zh-TW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B518531-FB62-4BBA-91D1-6517DF7A14E6}"/>
              </a:ext>
            </a:extLst>
          </p:cNvPr>
          <p:cNvSpPr txBox="1"/>
          <p:nvPr/>
        </p:nvSpPr>
        <p:spPr>
          <a:xfrm>
            <a:off x="3856161" y="6255526"/>
            <a:ext cx="1138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CI0_GRAY</a:t>
            </a:r>
            <a:endParaRPr lang="zh-TW" altLang="en-US" sz="1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5B3D3A-DA68-4277-8084-AF4E1FF33A64}"/>
              </a:ext>
            </a:extLst>
          </p:cNvPr>
          <p:cNvSpPr txBox="1"/>
          <p:nvPr/>
        </p:nvSpPr>
        <p:spPr>
          <a:xfrm>
            <a:off x="7437754" y="3429000"/>
            <a:ext cx="58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FM1</a:t>
            </a:r>
            <a:endParaRPr lang="zh-TW" altLang="en-US" sz="1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4A4F9C8-017A-4B09-8BE3-C5C4403FD466}"/>
              </a:ext>
            </a:extLst>
          </p:cNvPr>
          <p:cNvSpPr txBox="1"/>
          <p:nvPr/>
        </p:nvSpPr>
        <p:spPr>
          <a:xfrm>
            <a:off x="7507122" y="6396597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CI1</a:t>
            </a:r>
            <a:endParaRPr lang="zh-TW" altLang="en-US" sz="1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4E96B5F-186C-414F-8243-98A4A82D21A0}"/>
              </a:ext>
            </a:extLst>
          </p:cNvPr>
          <p:cNvSpPr txBox="1"/>
          <p:nvPr/>
        </p:nvSpPr>
        <p:spPr>
          <a:xfrm>
            <a:off x="10372085" y="3474107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FM2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96EFBDC-48EA-4E5F-9129-8E5C4B9255C9}"/>
              </a:ext>
            </a:extLst>
          </p:cNvPr>
          <p:cNvSpPr txBox="1"/>
          <p:nvPr/>
        </p:nvSpPr>
        <p:spPr>
          <a:xfrm>
            <a:off x="10460490" y="6396598"/>
            <a:ext cx="5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CI2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4A02CD7-EAA6-49D5-8BA3-04E96FCB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32" y="1813673"/>
            <a:ext cx="2659490" cy="90674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71A7E70-3078-44BC-A9C0-C81E96C21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6522" y="1813672"/>
            <a:ext cx="2659487" cy="90674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4532801-2800-4A9C-92A2-36603F5AB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918" y="4313641"/>
            <a:ext cx="1871171" cy="1861977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5263BA84-4413-47F3-8280-C23C2819C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6269" y="4406226"/>
            <a:ext cx="1685086" cy="167680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E04FBAD-4CA9-4F4D-A48A-C4AE6CC00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643" y="780108"/>
            <a:ext cx="2569969" cy="255421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DB9CA72F-0258-4660-8FB2-A13340C31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3213" y="3814023"/>
            <a:ext cx="868827" cy="2562085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33CF5C9-527B-4977-A609-478DED2D5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7517" y="780108"/>
            <a:ext cx="2571151" cy="255421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49873C4-05AB-4156-B893-4736D89E21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6973" y="3812722"/>
            <a:ext cx="2569969" cy="255303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560CE3-C45F-4B69-9816-FC934CAD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38B0E2-3BCC-4281-9824-91A18C134258}"/>
              </a:ext>
            </a:extLst>
          </p:cNvPr>
          <p:cNvSpPr txBox="1"/>
          <p:nvPr/>
        </p:nvSpPr>
        <p:spPr>
          <a:xfrm>
            <a:off x="793673" y="422241"/>
            <a:ext cx="4465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模型固定之可解釋性圖片</a:t>
            </a:r>
          </a:p>
        </p:txBody>
      </p:sp>
    </p:spTree>
    <p:extLst>
      <p:ext uri="{BB962C8B-B14F-4D97-AF65-F5344CB8AC3E}">
        <p14:creationId xmlns:p14="http://schemas.microsoft.com/office/powerpoint/2010/main" val="116520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4431883"/>
            <a:ext cx="1505456" cy="149923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5181501"/>
            <a:ext cx="1250752" cy="124558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584" y="1638320"/>
            <a:ext cx="1405033" cy="139922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357" y="98048"/>
            <a:ext cx="2391922" cy="82883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3429000"/>
            <a:ext cx="1250752" cy="12455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107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396584" y="3037548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RM-FM0_RGB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106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513138" y="6452175"/>
            <a:ext cx="1156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050" y="2654764"/>
            <a:ext cx="2836057" cy="99408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346732" y="3744015"/>
            <a:ext cx="71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828" y="4176078"/>
            <a:ext cx="2138728" cy="2010846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587882" y="6144398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03834" y="3987182"/>
            <a:ext cx="596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346732" y="6273196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7214" y="185080"/>
            <a:ext cx="1503722" cy="141380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009861" y="1713967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1207241"/>
            <a:ext cx="1554996" cy="1548571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84810" y="2883659"/>
            <a:ext cx="148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329071" y="6033035"/>
            <a:ext cx="148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261676" y="1656100"/>
            <a:ext cx="140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56E5FB-05C1-4008-B159-CB9BEA7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124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4431883"/>
            <a:ext cx="1505456" cy="149923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5181990"/>
            <a:ext cx="1250752" cy="124460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584" y="1638320"/>
            <a:ext cx="1405033" cy="139922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357" y="98048"/>
            <a:ext cx="2391922" cy="82883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3429000"/>
            <a:ext cx="1250752" cy="12455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107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396584" y="3037548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RM-FM0_RGB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106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433034" y="6452175"/>
            <a:ext cx="133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050" y="2654764"/>
            <a:ext cx="2836057" cy="99408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346732" y="3744015"/>
            <a:ext cx="71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828" y="4176078"/>
            <a:ext cx="2138728" cy="2010846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587882" y="6144398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03834" y="3987182"/>
            <a:ext cx="596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346732" y="6273196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7214" y="185080"/>
            <a:ext cx="1503722" cy="141380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009861" y="1713967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1207241"/>
            <a:ext cx="1554996" cy="1548571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84810" y="2883659"/>
            <a:ext cx="148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329071" y="6033035"/>
            <a:ext cx="148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261676" y="1656100"/>
            <a:ext cx="140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56E5FB-05C1-4008-B159-CB9BEA7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75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4431883"/>
            <a:ext cx="1505456" cy="149923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5181501"/>
            <a:ext cx="1250751" cy="124558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584" y="1638320"/>
            <a:ext cx="1405033" cy="139922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357" y="98048"/>
            <a:ext cx="2391922" cy="82883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3429000"/>
            <a:ext cx="1250751" cy="12455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107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396584" y="3037548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RM-FM0_RGB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106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433034" y="6452175"/>
            <a:ext cx="133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051" y="2654764"/>
            <a:ext cx="2836054" cy="99408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346732" y="3744015"/>
            <a:ext cx="71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828" y="4176078"/>
            <a:ext cx="2138728" cy="2010845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587882" y="6144398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03834" y="3987182"/>
            <a:ext cx="596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346732" y="6273196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7214" y="185080"/>
            <a:ext cx="1503721" cy="141380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009861" y="1713967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1207241"/>
            <a:ext cx="1554996" cy="1548570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09477" y="2891688"/>
            <a:ext cx="163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289093" y="6033035"/>
            <a:ext cx="161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261676" y="1656100"/>
            <a:ext cx="140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56E5FB-05C1-4008-B159-CB9BEA7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7405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4431883"/>
            <a:ext cx="1505455" cy="149923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5181501"/>
            <a:ext cx="1250751" cy="124558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584" y="1638320"/>
            <a:ext cx="1405032" cy="139922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358" y="98048"/>
            <a:ext cx="2391919" cy="82883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3429000"/>
            <a:ext cx="1250751" cy="124558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107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396584" y="3037548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RM-FM0_RGB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106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433034" y="6452175"/>
            <a:ext cx="133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051" y="2654764"/>
            <a:ext cx="2836054" cy="99408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346732" y="3744015"/>
            <a:ext cx="71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828" y="4176078"/>
            <a:ext cx="2138727" cy="2010845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587882" y="6144398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03834" y="3987182"/>
            <a:ext cx="596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346732" y="6273196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7214" y="185080"/>
            <a:ext cx="1503721" cy="1413807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009861" y="1713967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1207241"/>
            <a:ext cx="1554995" cy="1548570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09477" y="2891688"/>
            <a:ext cx="163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289093" y="6033035"/>
            <a:ext cx="161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261676" y="1656100"/>
            <a:ext cx="140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56E5FB-05C1-4008-B159-CB9BEA7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96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4431883"/>
            <a:ext cx="1505455" cy="149923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5181501"/>
            <a:ext cx="1250750" cy="124558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584" y="1638320"/>
            <a:ext cx="1405032" cy="139922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358" y="98048"/>
            <a:ext cx="2391919" cy="82883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3429000"/>
            <a:ext cx="1250750" cy="124558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107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396584" y="3037548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RM-FM0_RGB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106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433034" y="6452175"/>
            <a:ext cx="133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052" y="2654764"/>
            <a:ext cx="2836051" cy="99408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346732" y="3744015"/>
            <a:ext cx="71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828" y="4176078"/>
            <a:ext cx="2138727" cy="2010844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587882" y="6144398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03834" y="3987182"/>
            <a:ext cx="596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346732" y="6273196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7214" y="185080"/>
            <a:ext cx="1503720" cy="1413807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009861" y="1713967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1207241"/>
            <a:ext cx="1554995" cy="1548569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09477" y="2891688"/>
            <a:ext cx="163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289093" y="6033035"/>
            <a:ext cx="161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261676" y="1656100"/>
            <a:ext cx="140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56E5FB-05C1-4008-B159-CB9BEA7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340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A4BBE82-FA02-4C95-8300-BDFC66E1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4431883"/>
            <a:ext cx="1505454" cy="149923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72D406-5B08-4715-AF42-DA98809AE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5181501"/>
            <a:ext cx="1250750" cy="124558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FE6B17-70C3-4893-8AB9-04DD28CB8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584" y="1638320"/>
            <a:ext cx="1405031" cy="139922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1E7401-73E1-4E27-980B-0F11D82A8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359" y="98048"/>
            <a:ext cx="2391916" cy="82883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5CEF4F-91DC-44DE-87A6-0F55E996E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000" y="3429000"/>
            <a:ext cx="1250750" cy="124558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6880C4-F623-45A7-87B8-7231F2B8819A}"/>
              </a:ext>
            </a:extLst>
          </p:cNvPr>
          <p:cNvSpPr txBox="1"/>
          <p:nvPr/>
        </p:nvSpPr>
        <p:spPr>
          <a:xfrm>
            <a:off x="3638360" y="1053353"/>
            <a:ext cx="107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RM0_RGB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888270-A205-413F-878E-83F993119429}"/>
              </a:ext>
            </a:extLst>
          </p:cNvPr>
          <p:cNvSpPr txBox="1"/>
          <p:nvPr/>
        </p:nvSpPr>
        <p:spPr>
          <a:xfrm>
            <a:off x="3396584" y="3037548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RM-FM0_RGB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332DD-EFF6-4C01-BAD4-A644E2256674}"/>
              </a:ext>
            </a:extLst>
          </p:cNvPr>
          <p:cNvSpPr txBox="1"/>
          <p:nvPr/>
        </p:nvSpPr>
        <p:spPr>
          <a:xfrm>
            <a:off x="3599791" y="4674584"/>
            <a:ext cx="106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RM0_Gray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C9A4BF-6276-4571-82F4-8E93CD952C69}"/>
              </a:ext>
            </a:extLst>
          </p:cNvPr>
          <p:cNvSpPr txBox="1"/>
          <p:nvPr/>
        </p:nvSpPr>
        <p:spPr>
          <a:xfrm>
            <a:off x="3433034" y="6452175"/>
            <a:ext cx="133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RM-CI0_Gray</a:t>
            </a:r>
            <a:endParaRPr lang="zh-TW" altLang="en-US" sz="1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9C6A0C8-C638-4FA2-A7BB-B579C9C5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052" y="2654764"/>
            <a:ext cx="2836051" cy="994079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1334A1-2751-4DD5-A4D5-DF8E940A0854}"/>
              </a:ext>
            </a:extLst>
          </p:cNvPr>
          <p:cNvSpPr txBox="1"/>
          <p:nvPr/>
        </p:nvSpPr>
        <p:spPr>
          <a:xfrm>
            <a:off x="7346732" y="3744015"/>
            <a:ext cx="71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RM1</a:t>
            </a:r>
            <a:endParaRPr lang="zh-TW" altLang="en-US" sz="1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135FD4E-B1FA-4EC6-87A6-F3228CB5F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828" y="4176078"/>
            <a:ext cx="2138726" cy="2010844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8892D2-D4AB-4BF1-9A51-C35D3B506571}"/>
              </a:ext>
            </a:extLst>
          </p:cNvPr>
          <p:cNvSpPr txBox="1"/>
          <p:nvPr/>
        </p:nvSpPr>
        <p:spPr>
          <a:xfrm>
            <a:off x="10587882" y="6144398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RM-CI2</a:t>
            </a:r>
            <a:endParaRPr lang="zh-TW" altLang="en-US" sz="14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4BBE76F1-C3B8-4AD0-9ED9-C21F76D8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771" y="2285158"/>
            <a:ext cx="1657350" cy="16573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C10861-34A8-4A1B-860D-A15052D20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4715" y="4352826"/>
            <a:ext cx="1657350" cy="16573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765982-F55F-4390-B824-D653547DB81A}"/>
              </a:ext>
            </a:extLst>
          </p:cNvPr>
          <p:cNvSpPr txBox="1"/>
          <p:nvPr/>
        </p:nvSpPr>
        <p:spPr>
          <a:xfrm>
            <a:off x="10603834" y="3987182"/>
            <a:ext cx="596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RM2</a:t>
            </a:r>
            <a:endParaRPr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399FE-BCFC-4D0A-8F94-A67EFC7ED637}"/>
              </a:ext>
            </a:extLst>
          </p:cNvPr>
          <p:cNvSpPr txBox="1"/>
          <p:nvPr/>
        </p:nvSpPr>
        <p:spPr>
          <a:xfrm>
            <a:off x="7346732" y="6273196"/>
            <a:ext cx="87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RM-CI1</a:t>
            </a:r>
            <a:endParaRPr lang="zh-TW" altLang="en-US" sz="14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0C3D6FB-3354-4882-A274-78D9EA3A9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7214" y="185080"/>
            <a:ext cx="1503720" cy="141380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34E9EA3-D223-4464-8563-07F9E1E04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9942" y="211318"/>
            <a:ext cx="1386915" cy="1386915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A40D52-5BB0-41DA-A856-2E95B0807417}"/>
              </a:ext>
            </a:extLst>
          </p:cNvPr>
          <p:cNvSpPr txBox="1"/>
          <p:nvPr/>
        </p:nvSpPr>
        <p:spPr>
          <a:xfrm>
            <a:off x="7009861" y="1713967"/>
            <a:ext cx="14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Original_split1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3E19A38-F54D-4510-A800-3A58427A1C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67" y="1207241"/>
            <a:ext cx="1554994" cy="1548569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FD3CC5AF-5968-4837-9191-7045C696161B}"/>
              </a:ext>
            </a:extLst>
          </p:cNvPr>
          <p:cNvSpPr txBox="1"/>
          <p:nvPr/>
        </p:nvSpPr>
        <p:spPr>
          <a:xfrm>
            <a:off x="309477" y="2891688"/>
            <a:ext cx="163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47DBE20-F91A-40BA-A9EF-C7CE3EBD88EE}"/>
              </a:ext>
            </a:extLst>
          </p:cNvPr>
          <p:cNvSpPr txBox="1"/>
          <p:nvPr/>
        </p:nvSpPr>
        <p:spPr>
          <a:xfrm>
            <a:off x="289093" y="6033035"/>
            <a:ext cx="161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 Image split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AAE65F1-6F67-49B7-BE5B-7C4F95AFBF98}"/>
              </a:ext>
            </a:extLst>
          </p:cNvPr>
          <p:cNvSpPr txBox="1"/>
          <p:nvPr/>
        </p:nvSpPr>
        <p:spPr>
          <a:xfrm>
            <a:off x="10261676" y="1656100"/>
            <a:ext cx="140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Original_split2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5070C4-12F4-4C7F-ADF1-EB6CB773A190}"/>
              </a:ext>
            </a:extLst>
          </p:cNvPr>
          <p:cNvCxnSpPr/>
          <p:nvPr/>
        </p:nvCxnSpPr>
        <p:spPr>
          <a:xfrm>
            <a:off x="2017986" y="2021744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2841FBA-DD58-4344-830B-C0ACFDAF637A}"/>
              </a:ext>
            </a:extLst>
          </p:cNvPr>
          <p:cNvCxnSpPr/>
          <p:nvPr/>
        </p:nvCxnSpPr>
        <p:spPr>
          <a:xfrm>
            <a:off x="2114387" y="5181501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3F26E5A-BC68-4568-805C-6840F5F01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5867" y="2164653"/>
            <a:ext cx="1227667" cy="518120"/>
          </a:xfrm>
          <a:prstGeom prst="bentConnector3">
            <a:avLst>
              <a:gd name="adj1" fmla="val 1201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BCFAE8F9-55FA-4818-9DFF-76251261AE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2474" y="4132123"/>
            <a:ext cx="1502407" cy="596350"/>
          </a:xfrm>
          <a:prstGeom prst="bentConnector3">
            <a:avLst>
              <a:gd name="adj1" fmla="val 256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圖: 或 64">
            <a:extLst>
              <a:ext uri="{FF2B5EF4-FFF2-40B4-BE49-F238E27FC236}">
                <a16:creationId xmlns:a16="http://schemas.microsoft.com/office/drawing/2014/main" id="{D29346D5-7F8D-404A-B33F-383A47719504}"/>
              </a:ext>
            </a:extLst>
          </p:cNvPr>
          <p:cNvSpPr/>
          <p:nvPr/>
        </p:nvSpPr>
        <p:spPr>
          <a:xfrm>
            <a:off x="5500102" y="3217219"/>
            <a:ext cx="260604" cy="259200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82295F6-A1D6-4D95-BEFB-060696D54760}"/>
              </a:ext>
            </a:extLst>
          </p:cNvPr>
          <p:cNvCxnSpPr>
            <a:cxnSpLocks/>
          </p:cNvCxnSpPr>
          <p:nvPr/>
        </p:nvCxnSpPr>
        <p:spPr>
          <a:xfrm>
            <a:off x="5821679" y="3345325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CC30B77-4A7E-457A-B1B0-54FE18F51916}"/>
              </a:ext>
            </a:extLst>
          </p:cNvPr>
          <p:cNvCxnSpPr>
            <a:cxnSpLocks/>
          </p:cNvCxnSpPr>
          <p:nvPr/>
        </p:nvCxnSpPr>
        <p:spPr>
          <a:xfrm>
            <a:off x="9448799" y="3317880"/>
            <a:ext cx="4214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56E5FB-05C1-4008-B159-CB9BEA7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CF5C-7F60-4531-A3D4-A91CC98D4354}" type="slidenum">
              <a:rPr lang="zh-TW" altLang="en-US" smtClean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653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432</Words>
  <Application>Microsoft Office PowerPoint</Application>
  <PresentationFormat>寬螢幕</PresentationFormat>
  <Paragraphs>164</Paragraphs>
  <Slides>17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微軟正黑體</vt:lpstr>
      <vt:lpstr>Arial</vt:lpstr>
      <vt:lpstr>Calibri</vt:lpstr>
      <vt:lpstr>Consolas</vt:lpstr>
      <vt:lpstr>Office 佈景主題</vt:lpstr>
      <vt:lpstr>3/27 可解釋性報告</vt:lpstr>
      <vt:lpstr>1. 不同類別圖片產生的可解釋性圖片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 推論成果</vt:lpstr>
      <vt:lpstr>推論方法</vt:lpstr>
      <vt:lpstr>推論成果</vt:lpstr>
      <vt:lpstr>推論成果</vt:lpstr>
      <vt:lpstr>現有問題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3/27 可解釋性報告</dc:title>
  <dc:creator>建名 凃</dc:creator>
  <cp:lastModifiedBy>建名 凃</cp:lastModifiedBy>
  <cp:revision>35</cp:revision>
  <dcterms:created xsi:type="dcterms:W3CDTF">2024-03-26T08:04:25Z</dcterms:created>
  <dcterms:modified xsi:type="dcterms:W3CDTF">2024-03-27T08:38:43Z</dcterms:modified>
</cp:coreProperties>
</file>